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 id="263" r:id="rId16"/>
  </p:sldIdLst>
  <p:sldSz cy="10058400" cx="7772400"/>
  <p:notesSz cx="6858000" cy="9144000"/>
  <p:embeddedFontLst>
    <p:embeddedFont>
      <p:font typeface="Halant"/>
      <p:regular r:id="rId17"/>
      <p:bold r:id="rId18"/>
    </p:embeddedFont>
    <p:embeddedFont>
      <p:font typeface="Inter"/>
      <p:regular r:id="rId19"/>
      <p:bold r:id="rId20"/>
      <p:italic r:id="rId21"/>
      <p:boldItalic r:id="rId22"/>
    </p:embeddedFont>
    <p:embeddedFont>
      <p:font typeface="Plus Jakarta Sans"/>
      <p:regular r:id="rId23"/>
      <p:bold r:id="rId24"/>
      <p:italic r:id="rId25"/>
      <p:boldItalic r:id="rId26"/>
    </p:embeddedFont>
    <p:embeddedFont>
      <p:font typeface="Plus Jakarta Sans Medium"/>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2FD7119-0AC3-466A-AC6D-ECA3D0DD0A5C}">
  <a:tblStyle styleId="{12FD7119-0AC3-466A-AC6D-ECA3D0DD0A5C}"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fntdata"/><Relationship Id="rId22" Type="http://schemas.openxmlformats.org/officeDocument/2006/relationships/font" Target="fonts/Inter-boldItalic.fntdata"/><Relationship Id="rId21" Type="http://schemas.openxmlformats.org/officeDocument/2006/relationships/font" Target="fonts/Inter-italic.fntdata"/><Relationship Id="rId24" Type="http://schemas.openxmlformats.org/officeDocument/2006/relationships/font" Target="fonts/PlusJakartaSans-bold.fntdata"/><Relationship Id="rId23" Type="http://schemas.openxmlformats.org/officeDocument/2006/relationships/font" Target="fonts/PlusJakartaSans-regular.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boldItalic.fntdata"/><Relationship Id="rId25" Type="http://schemas.openxmlformats.org/officeDocument/2006/relationships/font" Target="fonts/PlusJakartaSans-italic.fntdata"/><Relationship Id="rId28" Type="http://schemas.openxmlformats.org/officeDocument/2006/relationships/font" Target="fonts/PlusJakartaSansMedium-bold.fntdata"/><Relationship Id="rId27" Type="http://schemas.openxmlformats.org/officeDocument/2006/relationships/font" Target="fonts/PlusJakartaSansMedium-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italic.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0" Type="http://schemas.openxmlformats.org/officeDocument/2006/relationships/font" Target="fonts/PlusJakartaSansMedium-boldItalic.fntdata"/><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font" Target="fonts/Halant-regular.fntdata"/><Relationship Id="rId16" Type="http://schemas.openxmlformats.org/officeDocument/2006/relationships/slide" Target="slides/slide8.xml"/><Relationship Id="rId19" Type="http://schemas.openxmlformats.org/officeDocument/2006/relationships/font" Target="fonts/Inter-regular.fntdata"/><Relationship Id="rId18" Type="http://schemas.openxmlformats.org/officeDocument/2006/relationships/font" Target="fonts/Halant-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5e437d3642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5e437d364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5e437d3642_0_8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5e437d3642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35d03453bfb_0_20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35d03453bfb_0_2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35e437d3642_0_26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35e437d3642_0_2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35e437d3642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35e437d3642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g35e437d3642_0_6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1" name="Google Shape;211;g35e437d3642_0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g35e437d3642_0_9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2" name="Google Shape;222;g35e437d3642_0_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g35e437d3642_0_23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3" name="Google Shape;233;g35e437d3642_0_2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64" name="Google Shape;64;p1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9" name="Google Shape;69;p1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76" name="Google Shape;76;p1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85" name="Google Shape;85;p2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92" name="Google Shape;92;p2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4.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1.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53" name="Google Shape;53;p13"/>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hyperlink" Target="https://www.visitthecapitol.gov/artifact/practical-illustration-fugitive-slave-law-1851" TargetMode="External"/><Relationship Id="rId6" Type="http://schemas.openxmlformats.org/officeDocument/2006/relationships/hyperlink" Target="https://www.visitthecapitol.gov/artifact/practical-illustration-fugitive-slave-law-1851" TargetMode="External"/><Relationship Id="rId7" Type="http://schemas.openxmlformats.org/officeDocument/2006/relationships/hyperlink" Target="https://www.visitthecapitol.gov/artifact/arguments-chivalry-winslow-homer-1856"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hyperlink" Target="https://www.visitthecapitol.gov/artifact/report-decision-supreme-court-case-dred-scott-versus-john-f-sanford-benjamin-c-howard"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hyperlink" Target="https://www.visitthecapitol.gov/artifact/practical-illustration-fugitive-slave-law-1851" TargetMode="External"/><Relationship Id="rId6" Type="http://schemas.openxmlformats.org/officeDocument/2006/relationships/hyperlink" Target="https://www.visitthecapitol.gov/artifact/practical-illustration-fugitive-slave-law-1851" TargetMode="External"/><Relationship Id="rId7" Type="http://schemas.openxmlformats.org/officeDocument/2006/relationships/hyperlink" Target="https://www.visitthecapitol.gov/artifact/arguments-chivalry-winslow-homer-1856"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hyperlink" Target="https://www.visitthecapitol.gov/artifact/report-decision-supreme-court-case-dred-scott-versus-john-f-sanford-benjamin-c-howard"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8.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What is the Context? - Voices of Division</a:t>
            </a:r>
            <a:endParaRPr sz="1800">
              <a:latin typeface="Halant"/>
              <a:ea typeface="Halant"/>
              <a:cs typeface="Halant"/>
              <a:sym typeface="Halant"/>
            </a:endParaRPr>
          </a:p>
        </p:txBody>
      </p:sp>
      <p:pic>
        <p:nvPicPr>
          <p:cNvPr id="145" name="Google Shape;145;p37"/>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46" name="Google Shape;146;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7" name="Google Shape;147;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48" name="Google Shape;148;p37"/>
          <p:cNvGraphicFramePr/>
          <p:nvPr/>
        </p:nvGraphicFramePr>
        <p:xfrm>
          <a:off x="359791" y="1670866"/>
          <a:ext cx="3000000" cy="3000000"/>
        </p:xfrm>
        <a:graphic>
          <a:graphicData uri="http://schemas.openxmlformats.org/drawingml/2006/table">
            <a:tbl>
              <a:tblPr>
                <a:noFill/>
                <a:tableStyleId>{12FD7119-0AC3-466A-AC6D-ECA3D0DD0A5C}</a:tableStyleId>
              </a:tblPr>
              <a:tblGrid>
                <a:gridCol w="4823275"/>
                <a:gridCol w="2267225"/>
              </a:tblGrid>
              <a:tr h="733110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the 1850s, the United States became more divided over slavery. Several individuals played major roles in increasing the tension between the North and South.</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1852, Harriet Beecher Stowe published her novel </a:t>
                      </a:r>
                      <a:r>
                        <a:rPr i="1" lang="en" sz="1200">
                          <a:solidFill>
                            <a:schemeClr val="dk1"/>
                          </a:solidFill>
                          <a:latin typeface="Inter"/>
                          <a:ea typeface="Inter"/>
                          <a:cs typeface="Inter"/>
                          <a:sym typeface="Inter"/>
                        </a:rPr>
                        <a:t>Uncle Tom’s Cabin</a:t>
                      </a:r>
                      <a:r>
                        <a:rPr lang="en" sz="1200">
                          <a:solidFill>
                            <a:schemeClr val="dk1"/>
                          </a:solidFill>
                          <a:latin typeface="Inter"/>
                          <a:ea typeface="Inter"/>
                          <a:cs typeface="Inter"/>
                          <a:sym typeface="Inter"/>
                        </a:rPr>
                        <a:t>, which showed the cruelty of slavery through the story of an enslaved man. The book shocked many readers in the North and made more people join the abolitionist movement. Southerners were angry and claimed the book gave a false picture of slavery. </a:t>
                      </a:r>
                      <a:r>
                        <a:rPr b="1" lang="en" sz="1200">
                          <a:solidFill>
                            <a:schemeClr val="dk1"/>
                          </a:solidFill>
                          <a:latin typeface="Inter"/>
                          <a:ea typeface="Inter"/>
                          <a:cs typeface="Inter"/>
                          <a:sym typeface="Inter"/>
                        </a:rPr>
                        <a:t>(A)</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1854, Senator Stephen Douglas helped pass the Kansas-Nebraska Act, which allowed new territories to vote on whether to allow slavery. This idea of popular sovereignty led to “Bleeding Kansas,” where pro- and anti-slavery groups fought violently. Many Northerners blamed Douglas for helping slavery spread. </a:t>
                      </a:r>
                      <a:r>
                        <a:rPr b="1" lang="en" sz="1200">
                          <a:solidFill>
                            <a:schemeClr val="dk1"/>
                          </a:solidFill>
                          <a:latin typeface="Inter"/>
                          <a:ea typeface="Inter"/>
                          <a:cs typeface="Inter"/>
                          <a:sym typeface="Inter"/>
                        </a:rPr>
                        <a:t>(B)</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1856, Senator Charles Sumner gave a fiery speech against slavery and insulted a Southern senator. Two days later, Representative Preston Brooks attacked Sumner with a cane in the Senate chamber. The North was outraged, while many in the South cheered on Brooks. The event showed how bitter the debate over slavery had become. </a:t>
                      </a:r>
                      <a:r>
                        <a:rPr b="1" lang="en" sz="1200">
                          <a:solidFill>
                            <a:schemeClr val="dk1"/>
                          </a:solidFill>
                          <a:latin typeface="Inter"/>
                          <a:ea typeface="Inter"/>
                          <a:cs typeface="Inter"/>
                          <a:sym typeface="Inter"/>
                        </a:rPr>
                        <a:t>(C)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1857, the Supreme Court ruled in the case of Dred Scott, an enslaved man who had sued for his freedom. The Court decided that Black people were not citizens and that Congress couldn’t stop slavery in the territories. The decision angered Northerners and pleased many Southerners, pushing the country even closer to war. </a:t>
                      </a:r>
                      <a:r>
                        <a:rPr b="1" lang="en" sz="1200">
                          <a:solidFill>
                            <a:schemeClr val="dk1"/>
                          </a:solidFill>
                          <a:latin typeface="Inter"/>
                          <a:ea typeface="Inter"/>
                          <a:cs typeface="Inter"/>
                          <a:sym typeface="Inter"/>
                        </a:rPr>
                        <a:t>(D)</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1859, abolitionist John Brown led a raid on a U.S. Army weapons building in Harpers Ferry, Virginia. He hoped to start a slave rebellion. The plan failed, and Brown was captured and executed. He became a hero to many in the North and a villain to most in the South. </a:t>
                      </a:r>
                      <a:r>
                        <a:rPr b="1" lang="en" sz="1200">
                          <a:solidFill>
                            <a:schemeClr val="dk1"/>
                          </a:solidFill>
                          <a:latin typeface="Inter"/>
                          <a:ea typeface="Inter"/>
                          <a:cs typeface="Inter"/>
                          <a:sym typeface="Inter"/>
                        </a:rPr>
                        <a:t>(E)</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Each of these individuals—through writing, speaking, or direct action—deepened the division between North and South and helped lead the country toward the Civil War.</a:t>
                      </a:r>
                      <a:endParaRPr sz="1200">
                        <a:solidFill>
                          <a:schemeClr val="dk1"/>
                        </a:solidFill>
                        <a:latin typeface="Inter"/>
                        <a:ea typeface="Inter"/>
                        <a:cs typeface="Inter"/>
                        <a:sym typeface="Inter"/>
                      </a:endParaRPr>
                    </a:p>
                  </a:txBody>
                  <a:tcPr marT="109750" marB="109750"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How did Harriet Beecher Stowe contribute to sectional division?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How did Stephen Douglas contribute to sectional division?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How did Charles Sumner contribute to sectional division?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CC0000"/>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 </a:t>
                      </a:r>
                      <a:r>
                        <a:rPr lang="en" sz="1200">
                          <a:solidFill>
                            <a:schemeClr val="dk1"/>
                          </a:solidFill>
                          <a:latin typeface="Inter"/>
                          <a:ea typeface="Inter"/>
                          <a:cs typeface="Inter"/>
                          <a:sym typeface="Inter"/>
                        </a:rPr>
                        <a:t>How did Dred Scott contribute to sectional division?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E. </a:t>
                      </a:r>
                      <a:r>
                        <a:rPr lang="en" sz="1200">
                          <a:solidFill>
                            <a:schemeClr val="dk1"/>
                          </a:solidFill>
                          <a:latin typeface="Inter"/>
                          <a:ea typeface="Inter"/>
                          <a:cs typeface="Inter"/>
                          <a:sym typeface="Inter"/>
                        </a:rPr>
                        <a:t>How did John Brown contribute to sectional division?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txBody>
                  <a:tcPr marT="109750" marB="109750"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49" name="Google Shape;149;p37"/>
          <p:cNvSpPr txBox="1"/>
          <p:nvPr/>
        </p:nvSpPr>
        <p:spPr>
          <a:xfrm>
            <a:off x="1878102" y="815663"/>
            <a:ext cx="5439300" cy="7776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150" name="Google Shape;150;p37"/>
          <p:cNvPicPr preferRelativeResize="0"/>
          <p:nvPr/>
        </p:nvPicPr>
        <p:blipFill rotWithShape="1">
          <a:blip r:embed="rId4">
            <a:alphaModFix/>
          </a:blip>
          <a:srcRect b="0" l="0" r="0" t="0"/>
          <a:stretch/>
        </p:blipFill>
        <p:spPr>
          <a:xfrm>
            <a:off x="694375" y="733359"/>
            <a:ext cx="1004826" cy="1004826"/>
          </a:xfrm>
          <a:prstGeom prst="rect">
            <a:avLst/>
          </a:prstGeom>
          <a:noFill/>
          <a:ln>
            <a:noFill/>
          </a:ln>
        </p:spPr>
      </p:pic>
      <p:sp>
        <p:nvSpPr>
          <p:cNvPr id="151" name="Google Shape;151;p37"/>
          <p:cNvSpPr txBox="1"/>
          <p:nvPr/>
        </p:nvSpPr>
        <p:spPr>
          <a:xfrm>
            <a:off x="359789" y="497070"/>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sp>
        <p:nvSpPr>
          <p:cNvPr id="156" name="Google Shape;156;p38"/>
          <p:cNvSpPr txBox="1"/>
          <p:nvPr/>
        </p:nvSpPr>
        <p:spPr>
          <a:xfrm>
            <a:off x="0" y="0"/>
            <a:ext cx="7772400" cy="8517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Slavery and Sectional Crisis</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300">
                <a:solidFill>
                  <a:schemeClr val="dk1"/>
                </a:solidFill>
                <a:latin typeface="Plus Jakarta Sans Medium"/>
                <a:ea typeface="Plus Jakarta Sans Medium"/>
                <a:cs typeface="Plus Jakarta Sans Medium"/>
                <a:sym typeface="Plus Jakarta Sans Medium"/>
              </a:rPr>
              <a:t>U.S. Capitol Artifact Explorer Webquest</a:t>
            </a:r>
            <a:endParaRPr sz="1700">
              <a:solidFill>
                <a:schemeClr val="dk1"/>
              </a:solidFill>
              <a:latin typeface="Halant"/>
              <a:ea typeface="Halant"/>
              <a:cs typeface="Halant"/>
              <a:sym typeface="Halant"/>
            </a:endParaRPr>
          </a:p>
        </p:txBody>
      </p:sp>
      <p:pic>
        <p:nvPicPr>
          <p:cNvPr id="157" name="Google Shape;157;p3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8" name="Google Shape;158;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9" name="Google Shape;159;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0" name="Google Shape;160;p3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61" name="Google Shape;161;p38"/>
          <p:cNvSpPr txBox="1"/>
          <p:nvPr/>
        </p:nvSpPr>
        <p:spPr>
          <a:xfrm>
            <a:off x="336550" y="960100"/>
            <a:ext cx="71052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Use the linked artifacts and summaries from the US Capitol Museum to answer questions over the Fugitive Slave Act, Bleeding Sumner, and the Dred Scott Supreme Court Decision.</a:t>
            </a:r>
            <a:endParaRPr sz="1200">
              <a:solidFill>
                <a:schemeClr val="dk1"/>
              </a:solidFill>
              <a:latin typeface="Halant"/>
              <a:ea typeface="Halant"/>
              <a:cs typeface="Halant"/>
              <a:sym typeface="Halant"/>
            </a:endParaRPr>
          </a:p>
        </p:txBody>
      </p:sp>
      <p:sp>
        <p:nvSpPr>
          <p:cNvPr id="162" name="Google Shape;162;p38"/>
          <p:cNvSpPr txBox="1"/>
          <p:nvPr/>
        </p:nvSpPr>
        <p:spPr>
          <a:xfrm>
            <a:off x="381550" y="1502500"/>
            <a:ext cx="7060200" cy="8277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Use the </a:t>
            </a:r>
            <a:r>
              <a:rPr b="1" lang="en" sz="1200" u="sng">
                <a:solidFill>
                  <a:schemeClr val="hlink"/>
                </a:solidFill>
                <a:latin typeface="Inter"/>
                <a:ea typeface="Inter"/>
                <a:cs typeface="Inter"/>
                <a:sym typeface="Inter"/>
                <a:hlinkClick r:id="rId5"/>
              </a:rPr>
              <a:t>“</a:t>
            </a:r>
            <a:r>
              <a:rPr b="1" lang="en" sz="1200" u="sng">
                <a:solidFill>
                  <a:schemeClr val="hlink"/>
                </a:solidFill>
                <a:highlight>
                  <a:srgbClr val="FFFFFF"/>
                </a:highlight>
                <a:latin typeface="Inter"/>
                <a:ea typeface="Inter"/>
                <a:cs typeface="Inter"/>
                <a:sym typeface="Inter"/>
                <a:hlinkClick r:id="rId6"/>
              </a:rPr>
              <a:t>Practical Illustration of the Fugitive Slave Law, 1851”</a:t>
            </a:r>
            <a:r>
              <a:rPr b="1" lang="en" sz="1200">
                <a:solidFill>
                  <a:schemeClr val="dk1"/>
                </a:solidFill>
                <a:highlight>
                  <a:srgbClr val="FFFFFF"/>
                </a:highlight>
                <a:latin typeface="Inter"/>
                <a:ea typeface="Inter"/>
                <a:cs typeface="Inter"/>
                <a:sym typeface="Inter"/>
              </a:rPr>
              <a:t>  political cartoon and the summary provided to answer questions about the Fugitive Slave Law below: </a:t>
            </a:r>
            <a:endParaRPr b="1"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None/>
            </a:pPr>
            <a:br>
              <a:rPr lang="en" sz="1200">
                <a:solidFill>
                  <a:schemeClr val="dk1"/>
                </a:solidFill>
                <a:highlight>
                  <a:srgbClr val="FFFFFF"/>
                </a:highlight>
                <a:latin typeface="Inter"/>
                <a:ea typeface="Inter"/>
                <a:cs typeface="Inter"/>
                <a:sym typeface="Inter"/>
              </a:rPr>
            </a:br>
            <a:r>
              <a:rPr lang="en" sz="1200">
                <a:solidFill>
                  <a:schemeClr val="dk1"/>
                </a:solidFill>
                <a:latin typeface="Inter"/>
                <a:ea typeface="Inter"/>
                <a:cs typeface="Inter"/>
                <a:sym typeface="Inter"/>
              </a:rPr>
              <a:t>1. What problem did the United States face after the Mexican War about slavery?</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 How did the Compromise of 1850 try to solve disagreements between the North and South?</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3. What is happening in the image/political cartoon?</a:t>
            </a:r>
            <a:br>
              <a:rPr lang="en" sz="1200">
                <a:solidFill>
                  <a:schemeClr val="dk1"/>
                </a:solidFill>
                <a:latin typeface="Inter"/>
                <a:ea typeface="Inter"/>
                <a:cs typeface="Inter"/>
                <a:sym typeface="Inter"/>
              </a:rPr>
            </a:br>
            <a:endParaRPr b="1" sz="1200">
              <a:solidFill>
                <a:srgbClr val="E95C3D"/>
              </a:solidFill>
              <a:highlight>
                <a:schemeClr val="lt1"/>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highlight>
                <a:schemeClr val="lt1"/>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highlight>
                <a:schemeClr val="lt1"/>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highlight>
                <a:schemeClr val="lt1"/>
              </a:highlight>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4. How does this image show people’s feelings about the Fugitive Slave Law?</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Use the </a:t>
            </a:r>
            <a:r>
              <a:rPr b="1" lang="en" sz="1200" u="sng">
                <a:solidFill>
                  <a:schemeClr val="hlink"/>
                </a:solidFill>
                <a:latin typeface="Inter"/>
                <a:ea typeface="Inter"/>
                <a:cs typeface="Inter"/>
                <a:sym typeface="Inter"/>
                <a:hlinkClick r:id="rId7"/>
              </a:rPr>
              <a:t>“Arguments of Chivalry, 1856”</a:t>
            </a:r>
            <a:r>
              <a:rPr b="1" lang="en" sz="1200">
                <a:solidFill>
                  <a:schemeClr val="dk1"/>
                </a:solidFill>
                <a:latin typeface="Inter"/>
                <a:ea typeface="Inter"/>
                <a:cs typeface="Inter"/>
                <a:sym typeface="Inter"/>
              </a:rPr>
              <a:t> </a:t>
            </a:r>
            <a:r>
              <a:rPr b="1" lang="en" sz="1200">
                <a:solidFill>
                  <a:schemeClr val="dk1"/>
                </a:solidFill>
                <a:highlight>
                  <a:srgbClr val="FFFFFF"/>
                </a:highlight>
                <a:latin typeface="Inter"/>
                <a:ea typeface="Inter"/>
                <a:cs typeface="Inter"/>
                <a:sym typeface="Inter"/>
              </a:rPr>
              <a:t>political cartoon and the summary provided to answer questions about tensions in Congress below:</a:t>
            </a:r>
            <a:endParaRPr b="1"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5. What do you notice in the image? What is happening?</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6. What might this suggest about Southern values before the Civil War?</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7. How does this image reflect tensions leading up to the Civil War?</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6" name="Shape 166"/>
        <p:cNvGrpSpPr/>
        <p:nvPr/>
      </p:nvGrpSpPr>
      <p:grpSpPr>
        <a:xfrm>
          <a:off x="0" y="0"/>
          <a:ext cx="0" cy="0"/>
          <a:chOff x="0" y="0"/>
          <a:chExt cx="0" cy="0"/>
        </a:xfrm>
      </p:grpSpPr>
      <p:sp>
        <p:nvSpPr>
          <p:cNvPr id="167" name="Google Shape;167;p39"/>
          <p:cNvSpPr txBox="1"/>
          <p:nvPr/>
        </p:nvSpPr>
        <p:spPr>
          <a:xfrm>
            <a:off x="0" y="0"/>
            <a:ext cx="7772400" cy="8517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Slavery and Sectional Crisis</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U.S. Capitol Artifact Explorer Webquest</a:t>
            </a:r>
            <a:endParaRPr sz="1900">
              <a:solidFill>
                <a:schemeClr val="dk1"/>
              </a:solidFill>
              <a:latin typeface="Halant"/>
              <a:ea typeface="Halant"/>
              <a:cs typeface="Halant"/>
              <a:sym typeface="Halant"/>
            </a:endParaRPr>
          </a:p>
        </p:txBody>
      </p:sp>
      <p:pic>
        <p:nvPicPr>
          <p:cNvPr id="168" name="Google Shape;168;p3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9" name="Google Shape;169;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0" name="Google Shape;170;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1" name="Google Shape;171;p3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72" name="Google Shape;172;p39"/>
          <p:cNvSpPr txBox="1"/>
          <p:nvPr/>
        </p:nvSpPr>
        <p:spPr>
          <a:xfrm>
            <a:off x="594300" y="1523300"/>
            <a:ext cx="6583800" cy="7092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Use the </a:t>
            </a:r>
            <a:r>
              <a:rPr b="1" lang="en" sz="1200" u="sng">
                <a:solidFill>
                  <a:schemeClr val="hlink"/>
                </a:solidFill>
                <a:highlight>
                  <a:srgbClr val="FFFFFF"/>
                </a:highlight>
                <a:latin typeface="Inter"/>
                <a:ea typeface="Inter"/>
                <a:cs typeface="Inter"/>
                <a:sym typeface="Inter"/>
                <a:hlinkClick r:id="rId5"/>
              </a:rPr>
              <a:t>“Report of the Decision of the Supreme Court . . . in the Case of Dred Scott Versus John F. A. Sanford, 1857”</a:t>
            </a:r>
            <a:r>
              <a:rPr b="1" lang="en" sz="1200">
                <a:solidFill>
                  <a:schemeClr val="dk1"/>
                </a:solidFill>
                <a:highlight>
                  <a:srgbClr val="FFFFFF"/>
                </a:highlight>
                <a:latin typeface="Inter"/>
                <a:ea typeface="Inter"/>
                <a:cs typeface="Inter"/>
                <a:sym typeface="Inter"/>
              </a:rPr>
              <a:t> to answer the following questions:</a:t>
            </a:r>
            <a:endParaRPr b="1"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8. What did the Supreme Court decide in the Dred Scott case?</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9. How do you think various Americans responded to the Dred Scott decision?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1400"/>
              </a:spcBef>
              <a:spcAft>
                <a:spcPts val="0"/>
              </a:spcAft>
              <a:buNone/>
            </a:pPr>
            <a:r>
              <a:rPr lang="en" sz="1200">
                <a:solidFill>
                  <a:schemeClr val="dk1"/>
                </a:solidFill>
                <a:latin typeface="Inter"/>
                <a:ea typeface="Inter"/>
                <a:cs typeface="Inter"/>
                <a:sym typeface="Inter"/>
              </a:rPr>
              <a:t>10. How was the Dred Scott decision later changed during Reconstruction?</a:t>
            </a:r>
            <a:endParaRPr sz="1200">
              <a:solidFill>
                <a:schemeClr val="dk1"/>
              </a:solidFill>
              <a:latin typeface="Inter"/>
              <a:ea typeface="Inter"/>
              <a:cs typeface="Inter"/>
              <a:sym typeface="Inter"/>
            </a:endParaRPr>
          </a:p>
          <a:p>
            <a:pPr indent="0" lvl="0" marL="0" rtl="0" algn="l">
              <a:lnSpc>
                <a:spcPct val="100000"/>
              </a:lnSpc>
              <a:spcBef>
                <a:spcPts val="140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140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1400"/>
              </a:spcBef>
              <a:spcAft>
                <a:spcPts val="0"/>
              </a:spcAft>
              <a:buNone/>
            </a:pPr>
            <a:br>
              <a:rPr b="1"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lnSpc>
                <a:spcPct val="100000"/>
              </a:lnSpc>
              <a:spcBef>
                <a:spcPts val="140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400"/>
              </a:spcBef>
              <a:spcAft>
                <a:spcPts val="0"/>
              </a:spcAft>
              <a:buNone/>
            </a:pPr>
            <a:r>
              <a:t/>
            </a:r>
            <a:endParaRPr sz="1200">
              <a:solidFill>
                <a:schemeClr val="dk1"/>
              </a:solidFill>
              <a:latin typeface="Inter"/>
              <a:ea typeface="Inter"/>
              <a:cs typeface="Inter"/>
              <a:sym typeface="Inter"/>
            </a:endParaRPr>
          </a:p>
        </p:txBody>
      </p:sp>
      <p:sp>
        <p:nvSpPr>
          <p:cNvPr id="173" name="Google Shape;173;p39"/>
          <p:cNvSpPr txBox="1"/>
          <p:nvPr/>
        </p:nvSpPr>
        <p:spPr>
          <a:xfrm>
            <a:off x="381550" y="912475"/>
            <a:ext cx="70575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Use the linked artifacts and summaries from the US Capitol Museum to answer questions over the Fugitive Slave Act, Bleeding Sumner, and the Dred Scott Supreme Court Decision.</a:t>
            </a:r>
            <a:endParaRPr sz="1200">
              <a:solidFill>
                <a:schemeClr val="dk1"/>
              </a:solidFill>
              <a:latin typeface="Halant"/>
              <a:ea typeface="Halant"/>
              <a:cs typeface="Halant"/>
              <a:sym typeface="Halan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7" name="Shape 177"/>
        <p:cNvGrpSpPr/>
        <p:nvPr/>
      </p:nvGrpSpPr>
      <p:grpSpPr>
        <a:xfrm>
          <a:off x="0" y="0"/>
          <a:ext cx="0" cy="0"/>
          <a:chOff x="0" y="0"/>
          <a:chExt cx="0" cy="0"/>
        </a:xfrm>
      </p:grpSpPr>
      <p:sp>
        <p:nvSpPr>
          <p:cNvPr id="178" name="Google Shape;178;p40"/>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Causation</a:t>
            </a:r>
            <a:endParaRPr sz="2500">
              <a:solidFill>
                <a:schemeClr val="dk1"/>
              </a:solidFill>
              <a:latin typeface="Plus Jakarta Sans"/>
              <a:ea typeface="Plus Jakarta Sans"/>
              <a:cs typeface="Plus Jakarta Sans"/>
              <a:sym typeface="Plus Jakarta Sans"/>
            </a:endParaRPr>
          </a:p>
        </p:txBody>
      </p:sp>
      <p:sp>
        <p:nvSpPr>
          <p:cNvPr id="179" name="Google Shape;179;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80" name="Google Shape;180;p4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1" name="Google Shape;181;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2" name="Google Shape;182;p40"/>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83" name="Google Shape;183;p40"/>
          <p:cNvSpPr txBox="1"/>
          <p:nvPr/>
        </p:nvSpPr>
        <p:spPr>
          <a:xfrm>
            <a:off x="453700" y="3226526"/>
            <a:ext cx="1816800" cy="58560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lang="en" sz="1800">
                <a:latin typeface="Inter"/>
                <a:ea typeface="Inter"/>
                <a:cs typeface="Inter"/>
                <a:sym typeface="Inter"/>
              </a:rPr>
              <a:t>Rationale:</a:t>
            </a:r>
            <a:endParaRPr sz="1800">
              <a:latin typeface="Inter"/>
              <a:ea typeface="Inter"/>
              <a:cs typeface="Inter"/>
              <a:sym typeface="Inter"/>
            </a:endParaRPr>
          </a:p>
          <a:p>
            <a:pPr indent="0" lvl="0" marL="0" rtl="0" algn="l">
              <a:spcBef>
                <a:spcPts val="0"/>
              </a:spcBef>
              <a:spcAft>
                <a:spcPts val="0"/>
              </a:spcAft>
              <a:buNone/>
            </a:pPr>
            <a:r>
              <a:t/>
            </a:r>
            <a:endParaRPr b="1" sz="1900">
              <a:solidFill>
                <a:srgbClr val="E95C3D"/>
              </a:solidFill>
              <a:latin typeface="Inter"/>
              <a:ea typeface="Inter"/>
              <a:cs typeface="Inter"/>
              <a:sym typeface="Inter"/>
            </a:endParaRPr>
          </a:p>
        </p:txBody>
      </p:sp>
      <p:sp>
        <p:nvSpPr>
          <p:cNvPr id="184" name="Google Shape;184;p40"/>
          <p:cNvSpPr txBox="1"/>
          <p:nvPr/>
        </p:nvSpPr>
        <p:spPr>
          <a:xfrm>
            <a:off x="5580575" y="4180175"/>
            <a:ext cx="1746300" cy="2352300"/>
          </a:xfrm>
          <a:prstGeom prst="rect">
            <a:avLst/>
          </a:prstGeom>
          <a:noFill/>
          <a:ln cap="flat" cmpd="sng" w="19050">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u="sng">
                <a:latin typeface="Inter"/>
                <a:ea typeface="Inter"/>
                <a:cs typeface="Inter"/>
                <a:sym typeface="Inter"/>
              </a:rPr>
              <a:t>Historical Event </a:t>
            </a:r>
            <a:endParaRPr b="1" sz="1500" u="sng">
              <a:latin typeface="Inter"/>
              <a:ea typeface="Inter"/>
              <a:cs typeface="Inter"/>
              <a:sym typeface="Inter"/>
            </a:endParaRPr>
          </a:p>
          <a:p>
            <a:pPr indent="0" lvl="0" marL="0" rtl="0" algn="ctr">
              <a:spcBef>
                <a:spcPts val="0"/>
              </a:spcBef>
              <a:spcAft>
                <a:spcPts val="0"/>
              </a:spcAft>
              <a:buNone/>
            </a:pPr>
            <a:r>
              <a:t/>
            </a:r>
            <a:endParaRPr b="1" sz="1500" u="sng">
              <a:latin typeface="Inter"/>
              <a:ea typeface="Inter"/>
              <a:cs typeface="Inter"/>
              <a:sym typeface="Inter"/>
            </a:endParaRPr>
          </a:p>
          <a:p>
            <a:pPr indent="0" lvl="0" marL="0" rtl="0" algn="ctr">
              <a:spcBef>
                <a:spcPts val="0"/>
              </a:spcBef>
              <a:spcAft>
                <a:spcPts val="0"/>
              </a:spcAft>
              <a:buNone/>
            </a:pPr>
            <a:r>
              <a:t/>
            </a:r>
            <a:endParaRPr b="1" sz="1500" u="sng">
              <a:latin typeface="Inter"/>
              <a:ea typeface="Inter"/>
              <a:cs typeface="Inter"/>
              <a:sym typeface="Inter"/>
            </a:endParaRPr>
          </a:p>
          <a:p>
            <a:pPr indent="0" lvl="0" marL="0" rtl="0" algn="ctr">
              <a:spcBef>
                <a:spcPts val="0"/>
              </a:spcBef>
              <a:spcAft>
                <a:spcPts val="0"/>
              </a:spcAft>
              <a:buNone/>
            </a:pPr>
            <a:r>
              <a:rPr b="1" lang="en" sz="2000">
                <a:latin typeface="Inter"/>
                <a:ea typeface="Inter"/>
                <a:cs typeface="Inter"/>
                <a:sym typeface="Inter"/>
              </a:rPr>
              <a:t>Sectional Division</a:t>
            </a:r>
            <a:endParaRPr b="1" sz="20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l">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p:txBody>
      </p:sp>
      <p:sp>
        <p:nvSpPr>
          <p:cNvPr id="185" name="Google Shape;185;p40"/>
          <p:cNvSpPr txBox="1"/>
          <p:nvPr/>
        </p:nvSpPr>
        <p:spPr>
          <a:xfrm>
            <a:off x="2926098" y="5646300"/>
            <a:ext cx="1746300" cy="34362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p>
          <a:p>
            <a:pPr indent="0" lvl="0" marL="0" rtl="0" algn="l">
              <a:spcBef>
                <a:spcPts val="0"/>
              </a:spcBef>
              <a:spcAft>
                <a:spcPts val="0"/>
              </a:spcAft>
              <a:buNone/>
            </a:pPr>
            <a:r>
              <a:t/>
            </a:r>
            <a:endParaRPr sz="2500"/>
          </a:p>
          <a:p>
            <a:pPr indent="0" lvl="0" marL="0" rtl="0" algn="l">
              <a:spcBef>
                <a:spcPts val="0"/>
              </a:spcBef>
              <a:spcAft>
                <a:spcPts val="0"/>
              </a:spcAft>
              <a:buClr>
                <a:schemeClr val="dk1"/>
              </a:buClr>
              <a:buSzPts val="1100"/>
              <a:buFont typeface="Arial"/>
              <a:buNone/>
            </a:pPr>
            <a:r>
              <a:rPr lang="en" sz="1800">
                <a:solidFill>
                  <a:schemeClr val="dk1"/>
                </a:solidFill>
                <a:latin typeface="Inter"/>
                <a:ea typeface="Inter"/>
                <a:cs typeface="Inter"/>
                <a:sym typeface="Inter"/>
              </a:rPr>
              <a:t>Rationale:</a:t>
            </a:r>
            <a:endParaRPr sz="1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900">
              <a:solidFill>
                <a:srgbClr val="E95C3D"/>
              </a:solidFill>
              <a:latin typeface="Inter"/>
              <a:ea typeface="Inter"/>
              <a:cs typeface="Inter"/>
              <a:sym typeface="Inter"/>
            </a:endParaRPr>
          </a:p>
        </p:txBody>
      </p:sp>
      <p:sp>
        <p:nvSpPr>
          <p:cNvPr id="186" name="Google Shape;186;p40"/>
          <p:cNvSpPr txBox="1"/>
          <p:nvPr/>
        </p:nvSpPr>
        <p:spPr>
          <a:xfrm>
            <a:off x="2839900" y="1179500"/>
            <a:ext cx="1938600" cy="6360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Plus Jakarta Sans"/>
                <a:ea typeface="Plus Jakarta Sans"/>
                <a:cs typeface="Plus Jakarta Sans"/>
                <a:sym typeface="Plus Jakarta Sans"/>
              </a:rPr>
              <a:t>Secondary Causes</a:t>
            </a:r>
            <a:endParaRPr b="1" sz="1500">
              <a:latin typeface="Plus Jakarta Sans"/>
              <a:ea typeface="Plus Jakarta Sans"/>
              <a:cs typeface="Plus Jakarta Sans"/>
              <a:sym typeface="Plus Jakarta Sans"/>
            </a:endParaRPr>
          </a:p>
        </p:txBody>
      </p:sp>
      <p:cxnSp>
        <p:nvCxnSpPr>
          <p:cNvPr id="187" name="Google Shape;187;p40"/>
          <p:cNvCxnSpPr/>
          <p:nvPr/>
        </p:nvCxnSpPr>
        <p:spPr>
          <a:xfrm flipH="1" rot="10800000">
            <a:off x="2411191" y="5353243"/>
            <a:ext cx="2796000" cy="17100"/>
          </a:xfrm>
          <a:prstGeom prst="straightConnector1">
            <a:avLst/>
          </a:prstGeom>
          <a:noFill/>
          <a:ln cap="flat" cmpd="sng" w="19050">
            <a:solidFill>
              <a:srgbClr val="000000"/>
            </a:solidFill>
            <a:prstDash val="solid"/>
            <a:round/>
            <a:headEnd len="med" w="med" type="none"/>
            <a:tailEnd len="med" w="med" type="triangle"/>
          </a:ln>
        </p:spPr>
      </p:cxnSp>
      <p:cxnSp>
        <p:nvCxnSpPr>
          <p:cNvPr id="188" name="Google Shape;188;p40"/>
          <p:cNvCxnSpPr>
            <a:stCxn id="189" idx="3"/>
          </p:cNvCxnSpPr>
          <p:nvPr/>
        </p:nvCxnSpPr>
        <p:spPr>
          <a:xfrm>
            <a:off x="4672398" y="3500812"/>
            <a:ext cx="828900" cy="929400"/>
          </a:xfrm>
          <a:prstGeom prst="straightConnector1">
            <a:avLst/>
          </a:prstGeom>
          <a:noFill/>
          <a:ln cap="flat" cmpd="sng" w="9525">
            <a:solidFill>
              <a:srgbClr val="595959"/>
            </a:solidFill>
            <a:prstDash val="solid"/>
            <a:round/>
            <a:headEnd len="med" w="med" type="none"/>
            <a:tailEnd len="med" w="med" type="triangle"/>
          </a:ln>
        </p:spPr>
      </p:cxnSp>
      <p:cxnSp>
        <p:nvCxnSpPr>
          <p:cNvPr id="190" name="Google Shape;190;p40"/>
          <p:cNvCxnSpPr>
            <a:stCxn id="185" idx="3"/>
          </p:cNvCxnSpPr>
          <p:nvPr/>
        </p:nvCxnSpPr>
        <p:spPr>
          <a:xfrm flipH="1" rot="10800000">
            <a:off x="4672398" y="6438600"/>
            <a:ext cx="795900" cy="925800"/>
          </a:xfrm>
          <a:prstGeom prst="straightConnector1">
            <a:avLst/>
          </a:prstGeom>
          <a:noFill/>
          <a:ln cap="flat" cmpd="sng" w="9525">
            <a:solidFill>
              <a:srgbClr val="595959"/>
            </a:solidFill>
            <a:prstDash val="solid"/>
            <a:round/>
            <a:headEnd len="med" w="med" type="none"/>
            <a:tailEnd len="med" w="med" type="triangle"/>
          </a:ln>
        </p:spPr>
      </p:cxnSp>
      <p:sp>
        <p:nvSpPr>
          <p:cNvPr id="191" name="Google Shape;191;p40"/>
          <p:cNvSpPr txBox="1"/>
          <p:nvPr/>
        </p:nvSpPr>
        <p:spPr>
          <a:xfrm>
            <a:off x="4983205" y="1358014"/>
            <a:ext cx="2335500" cy="1666200"/>
          </a:xfrm>
          <a:prstGeom prst="rect">
            <a:avLst/>
          </a:prstGeom>
          <a:noFill/>
          <a:ln>
            <a:noFill/>
          </a:ln>
        </p:spPr>
        <p:txBody>
          <a:bodyPr anchorCtr="0" anchor="ctr" bIns="119600" lIns="119600" spcFirstLastPara="1" rIns="119600" wrap="square" tIns="119600">
            <a:noAutofit/>
          </a:bodyPr>
          <a:lstStyle/>
          <a:p>
            <a:pPr indent="0" lvl="0" marL="0" rtl="0" algn="l">
              <a:spcBef>
                <a:spcPts val="0"/>
              </a:spcBef>
              <a:spcAft>
                <a:spcPts val="0"/>
              </a:spcAft>
              <a:buNone/>
            </a:pPr>
            <a:r>
              <a:rPr b="1" i="1" lang="en" sz="1200">
                <a:latin typeface="Plus Jakarta Sans"/>
                <a:ea typeface="Plus Jakarta Sans"/>
                <a:cs typeface="Plus Jakarta Sans"/>
                <a:sym typeface="Plus Jakarta Sans"/>
              </a:rPr>
              <a:t>Directions</a:t>
            </a:r>
            <a:r>
              <a:rPr b="1" lang="en" sz="1200">
                <a:latin typeface="Plus Jakarta Sans"/>
                <a:ea typeface="Plus Jakarta Sans"/>
                <a:cs typeface="Plus Jakarta Sans"/>
                <a:sym typeface="Plus Jakarta Sans"/>
              </a:rPr>
              <a:t>:</a:t>
            </a:r>
            <a:r>
              <a:rPr i="1" lang="en" sz="1200">
                <a:latin typeface="Plus Jakarta Sans"/>
                <a:ea typeface="Plus Jakarta Sans"/>
                <a:cs typeface="Plus Jakarta Sans"/>
                <a:sym typeface="Plus Jakarta Sans"/>
              </a:rPr>
              <a:t> Label each cause. If possible, rank the secondary causes in order of importance (most important on top). Provide a rationale statement to describe why you ranked the causes in this order.</a:t>
            </a:r>
            <a:endParaRPr i="1" sz="1200">
              <a:latin typeface="Plus Jakarta Sans"/>
              <a:ea typeface="Plus Jakarta Sans"/>
              <a:cs typeface="Plus Jakarta Sans"/>
              <a:sym typeface="Plus Jakarta Sans"/>
            </a:endParaRPr>
          </a:p>
        </p:txBody>
      </p:sp>
      <p:sp>
        <p:nvSpPr>
          <p:cNvPr id="189" name="Google Shape;189;p40"/>
          <p:cNvSpPr txBox="1"/>
          <p:nvPr/>
        </p:nvSpPr>
        <p:spPr>
          <a:xfrm>
            <a:off x="2926098" y="1924162"/>
            <a:ext cx="1746300" cy="31533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p>
          <a:p>
            <a:pPr indent="0" lvl="0" marL="0" rtl="0" algn="l">
              <a:spcBef>
                <a:spcPts val="0"/>
              </a:spcBef>
              <a:spcAft>
                <a:spcPts val="0"/>
              </a:spcAft>
              <a:buNone/>
            </a:pPr>
            <a:r>
              <a:t/>
            </a:r>
            <a:endParaRPr sz="2500"/>
          </a:p>
          <a:p>
            <a:pPr indent="0" lvl="0" marL="0" rtl="0" algn="l">
              <a:spcBef>
                <a:spcPts val="0"/>
              </a:spcBef>
              <a:spcAft>
                <a:spcPts val="0"/>
              </a:spcAft>
              <a:buClr>
                <a:schemeClr val="dk1"/>
              </a:buClr>
              <a:buSzPts val="1100"/>
              <a:buFont typeface="Arial"/>
              <a:buNone/>
            </a:pPr>
            <a:r>
              <a:rPr lang="en" sz="1800">
                <a:solidFill>
                  <a:schemeClr val="dk1"/>
                </a:solidFill>
                <a:latin typeface="Inter"/>
                <a:ea typeface="Inter"/>
                <a:cs typeface="Inter"/>
                <a:sym typeface="Inter"/>
              </a:rPr>
              <a:t>Rationale:</a:t>
            </a:r>
            <a:endParaRPr sz="1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p:txBody>
      </p:sp>
      <p:pic>
        <p:nvPicPr>
          <p:cNvPr id="192" name="Google Shape;192;p40"/>
          <p:cNvPicPr preferRelativeResize="0"/>
          <p:nvPr/>
        </p:nvPicPr>
        <p:blipFill>
          <a:blip r:embed="rId5">
            <a:alphaModFix/>
          </a:blip>
          <a:stretch>
            <a:fillRect/>
          </a:stretch>
        </p:blipFill>
        <p:spPr>
          <a:xfrm>
            <a:off x="687362" y="1117874"/>
            <a:ext cx="1349488" cy="1349488"/>
          </a:xfrm>
          <a:prstGeom prst="rect">
            <a:avLst/>
          </a:prstGeom>
          <a:noFill/>
          <a:ln>
            <a:noFill/>
          </a:ln>
        </p:spPr>
      </p:pic>
      <p:sp>
        <p:nvSpPr>
          <p:cNvPr id="193" name="Google Shape;193;p40"/>
          <p:cNvSpPr txBox="1"/>
          <p:nvPr/>
        </p:nvSpPr>
        <p:spPr>
          <a:xfrm>
            <a:off x="392800" y="2665425"/>
            <a:ext cx="1938600" cy="4380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500">
                <a:latin typeface="Plus Jakarta Sans"/>
                <a:ea typeface="Plus Jakarta Sans"/>
                <a:cs typeface="Plus Jakarta Sans"/>
                <a:sym typeface="Plus Jakarta Sans"/>
              </a:rPr>
              <a:t>Primary Cause</a:t>
            </a:r>
            <a:endParaRPr b="1" sz="1500">
              <a:latin typeface="Plus Jakarta Sans"/>
              <a:ea typeface="Plus Jakarta Sans"/>
              <a:cs typeface="Plus Jakarta Sans"/>
              <a:sym typeface="Plus Jakarta Sans"/>
            </a:endParaRPr>
          </a:p>
        </p:txBody>
      </p:sp>
      <p:sp>
        <p:nvSpPr>
          <p:cNvPr id="194" name="Google Shape;194;p40"/>
          <p:cNvSpPr txBox="1"/>
          <p:nvPr/>
        </p:nvSpPr>
        <p:spPr>
          <a:xfrm>
            <a:off x="564825" y="3363000"/>
            <a:ext cx="1614600" cy="9294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b="1" sz="1500">
              <a:solidFill>
                <a:srgbClr val="E95C3D"/>
              </a:solidFill>
              <a:latin typeface="Inter"/>
              <a:ea typeface="Inter"/>
              <a:cs typeface="Inter"/>
              <a:sym typeface="Inter"/>
            </a:endParaRPr>
          </a:p>
        </p:txBody>
      </p:sp>
      <p:sp>
        <p:nvSpPr>
          <p:cNvPr id="195" name="Google Shape;195;p40"/>
          <p:cNvSpPr txBox="1"/>
          <p:nvPr/>
        </p:nvSpPr>
        <p:spPr>
          <a:xfrm>
            <a:off x="3001900" y="1999000"/>
            <a:ext cx="1614600" cy="6663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t/>
            </a:r>
            <a:endParaRPr b="1" sz="1500">
              <a:solidFill>
                <a:srgbClr val="E95C3D"/>
              </a:solidFill>
              <a:latin typeface="Inter"/>
              <a:ea typeface="Inter"/>
              <a:cs typeface="Inter"/>
              <a:sym typeface="Inter"/>
            </a:endParaRPr>
          </a:p>
        </p:txBody>
      </p:sp>
      <p:sp>
        <p:nvSpPr>
          <p:cNvPr id="196" name="Google Shape;196;p40"/>
          <p:cNvSpPr txBox="1"/>
          <p:nvPr/>
        </p:nvSpPr>
        <p:spPr>
          <a:xfrm>
            <a:off x="3001900" y="5735546"/>
            <a:ext cx="1614600" cy="6663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t/>
            </a:r>
            <a:endParaRPr b="1" sz="1500">
              <a:solidFill>
                <a:srgbClr val="E95C3D"/>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0" name="Shape 200"/>
        <p:cNvGrpSpPr/>
        <p:nvPr/>
      </p:nvGrpSpPr>
      <p:grpSpPr>
        <a:xfrm>
          <a:off x="0" y="0"/>
          <a:ext cx="0" cy="0"/>
          <a:chOff x="0" y="0"/>
          <a:chExt cx="0" cy="0"/>
        </a:xfrm>
      </p:grpSpPr>
      <p:sp>
        <p:nvSpPr>
          <p:cNvPr id="201" name="Google Shape;201;p4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What is the Context? - Voices of Division (Exemplar)</a:t>
            </a:r>
            <a:endParaRPr sz="1800">
              <a:latin typeface="Halant"/>
              <a:ea typeface="Halant"/>
              <a:cs typeface="Halant"/>
              <a:sym typeface="Halant"/>
            </a:endParaRPr>
          </a:p>
        </p:txBody>
      </p:sp>
      <p:pic>
        <p:nvPicPr>
          <p:cNvPr id="202" name="Google Shape;202;p41"/>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03" name="Google Shape;203;p4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4" name="Google Shape;204;p4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205" name="Google Shape;205;p41"/>
          <p:cNvGraphicFramePr/>
          <p:nvPr/>
        </p:nvGraphicFramePr>
        <p:xfrm>
          <a:off x="359791" y="1670866"/>
          <a:ext cx="3000000" cy="3000000"/>
        </p:xfrm>
        <a:graphic>
          <a:graphicData uri="http://schemas.openxmlformats.org/drawingml/2006/table">
            <a:tbl>
              <a:tblPr>
                <a:noFill/>
                <a:tableStyleId>{12FD7119-0AC3-466A-AC6D-ECA3D0DD0A5C}</a:tableStyleId>
              </a:tblPr>
              <a:tblGrid>
                <a:gridCol w="4823275"/>
                <a:gridCol w="2267225"/>
              </a:tblGrid>
              <a:tr h="733110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the 1850s, the United States became more divided over slavery. Several individuals played major roles in increasing the tension between the North and South.</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1852, Harriet Beecher Stowe published her novel </a:t>
                      </a:r>
                      <a:r>
                        <a:rPr i="1" lang="en" sz="1200">
                          <a:solidFill>
                            <a:schemeClr val="dk1"/>
                          </a:solidFill>
                          <a:latin typeface="Inter"/>
                          <a:ea typeface="Inter"/>
                          <a:cs typeface="Inter"/>
                          <a:sym typeface="Inter"/>
                        </a:rPr>
                        <a:t>Uncle Tom’s Cabin</a:t>
                      </a:r>
                      <a:r>
                        <a:rPr lang="en" sz="1200">
                          <a:solidFill>
                            <a:schemeClr val="dk1"/>
                          </a:solidFill>
                          <a:latin typeface="Inter"/>
                          <a:ea typeface="Inter"/>
                          <a:cs typeface="Inter"/>
                          <a:sym typeface="Inter"/>
                        </a:rPr>
                        <a:t>, which showed the cruelty of slavery through the story of an enslaved man. The book shocked many readers in the North and made more people join the abolitionist movement. Southerners were angry and claimed the book gave a false picture of slavery. </a:t>
                      </a:r>
                      <a:r>
                        <a:rPr b="1" lang="en" sz="1200">
                          <a:solidFill>
                            <a:schemeClr val="dk1"/>
                          </a:solidFill>
                          <a:latin typeface="Inter"/>
                          <a:ea typeface="Inter"/>
                          <a:cs typeface="Inter"/>
                          <a:sym typeface="Inter"/>
                        </a:rPr>
                        <a:t>(A)</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1854, Senator Stephen Douglas helped pass the Kansas-Nebraska Act, which allowed new territories to vote on whether to allow slavery. This idea of popular sovereignty led to “Bleeding Kansas,” where pro- and anti-slavery groups fought violently. Many Northerners blamed Douglas for helping slavery spread. </a:t>
                      </a:r>
                      <a:r>
                        <a:rPr b="1" lang="en" sz="1200">
                          <a:solidFill>
                            <a:schemeClr val="dk1"/>
                          </a:solidFill>
                          <a:latin typeface="Inter"/>
                          <a:ea typeface="Inter"/>
                          <a:cs typeface="Inter"/>
                          <a:sym typeface="Inter"/>
                        </a:rPr>
                        <a:t>(B)</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1856, Senator Charles Sumner gave a fiery speech against slavery and insulted a Southern senator. Two days later, Representative Preston Brooks attacked Sumner with a cane in the Senate chamber. The North was outraged, while many in the South cheered on Brooks. The event showed how bitter the debate over slavery had become. </a:t>
                      </a:r>
                      <a:r>
                        <a:rPr b="1" lang="en" sz="1200">
                          <a:solidFill>
                            <a:schemeClr val="dk1"/>
                          </a:solidFill>
                          <a:latin typeface="Inter"/>
                          <a:ea typeface="Inter"/>
                          <a:cs typeface="Inter"/>
                          <a:sym typeface="Inter"/>
                        </a:rPr>
                        <a:t>(C)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1857, the Supreme Court ruled in the case of Dred Scott, an enslaved man who had sued for his freedom. The Court decided that Black people were not citizens and that Congress couldn’t stop slavery in the territories. The decision angered Northerners and pleased many Southerners, pushing the country even closer to war. </a:t>
                      </a:r>
                      <a:r>
                        <a:rPr b="1" lang="en" sz="1200">
                          <a:solidFill>
                            <a:schemeClr val="dk1"/>
                          </a:solidFill>
                          <a:latin typeface="Inter"/>
                          <a:ea typeface="Inter"/>
                          <a:cs typeface="Inter"/>
                          <a:sym typeface="Inter"/>
                        </a:rPr>
                        <a:t>(D)</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1859, abolitionist John Brown led a raid on a U.S. Army weapons building in Harpers Ferry, Virginia. He hoped to start a slave rebellion. The plan failed, and Brown was captured and executed. He became a hero to many in the North and a villain to most in the South. </a:t>
                      </a:r>
                      <a:r>
                        <a:rPr b="1" lang="en" sz="1200">
                          <a:solidFill>
                            <a:schemeClr val="dk1"/>
                          </a:solidFill>
                          <a:latin typeface="Inter"/>
                          <a:ea typeface="Inter"/>
                          <a:cs typeface="Inter"/>
                          <a:sym typeface="Inter"/>
                        </a:rPr>
                        <a:t>(E)</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Each of these individuals—through writing, speaking, or direct action—deepened the division between North and South and helped lead the country toward the Civil War.</a:t>
                      </a:r>
                      <a:endParaRPr sz="1200">
                        <a:solidFill>
                          <a:schemeClr val="dk1"/>
                        </a:solidFill>
                        <a:latin typeface="Inter"/>
                        <a:ea typeface="Inter"/>
                        <a:cs typeface="Inter"/>
                        <a:sym typeface="Inter"/>
                      </a:endParaRPr>
                    </a:p>
                  </a:txBody>
                  <a:tcPr marT="109750" marB="109750"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How did Harriet Beecher Stowe contribute to sectional division?</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Her book raised awareness to the brutality of slavery</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How did Stephen Douglas contribute to sectional division?</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His endorsement of popular sovereignty led to violence between pro and anti-slavery individuals</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How did Charles Sumner contribute to sectional division?</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He gave an anti-slavery speech resulting in his attack by Brooks in the Senate</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 </a:t>
                      </a:r>
                      <a:r>
                        <a:rPr lang="en" sz="1200">
                          <a:solidFill>
                            <a:schemeClr val="dk1"/>
                          </a:solidFill>
                          <a:latin typeface="Inter"/>
                          <a:ea typeface="Inter"/>
                          <a:cs typeface="Inter"/>
                          <a:sym typeface="Inter"/>
                        </a:rPr>
                        <a:t>How did Dred Scott contribute to sectional division?</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accent1"/>
                          </a:solidFill>
                          <a:latin typeface="Inter"/>
                          <a:ea typeface="Inter"/>
                          <a:cs typeface="Inter"/>
                          <a:sym typeface="Inter"/>
                        </a:rPr>
                        <a:t>People were outraged by the Supreme Court ruling he did not have the rights of a citizen</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E. </a:t>
                      </a:r>
                      <a:r>
                        <a:rPr lang="en" sz="1200">
                          <a:solidFill>
                            <a:schemeClr val="dk1"/>
                          </a:solidFill>
                          <a:latin typeface="Inter"/>
                          <a:ea typeface="Inter"/>
                          <a:cs typeface="Inter"/>
                          <a:sym typeface="Inter"/>
                        </a:rPr>
                        <a:t>How did John Brown contribute to sectional division?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He attempted to start a slave rebellion. His execution led him to become a martyr to people against slavery</a:t>
                      </a:r>
                      <a:endParaRPr b="1" sz="1200">
                        <a:solidFill>
                          <a:schemeClr val="dk1"/>
                        </a:solidFill>
                        <a:latin typeface="Inter"/>
                        <a:ea typeface="Inter"/>
                        <a:cs typeface="Inter"/>
                        <a:sym typeface="Inter"/>
                      </a:endParaRPr>
                    </a:p>
                  </a:txBody>
                  <a:tcPr marT="109750" marB="109750"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206" name="Google Shape;206;p41"/>
          <p:cNvSpPr txBox="1"/>
          <p:nvPr/>
        </p:nvSpPr>
        <p:spPr>
          <a:xfrm>
            <a:off x="1878102" y="815663"/>
            <a:ext cx="5439300" cy="7776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207" name="Google Shape;207;p41"/>
          <p:cNvPicPr preferRelativeResize="0"/>
          <p:nvPr/>
        </p:nvPicPr>
        <p:blipFill rotWithShape="1">
          <a:blip r:embed="rId4">
            <a:alphaModFix/>
          </a:blip>
          <a:srcRect b="0" l="0" r="0" t="0"/>
          <a:stretch/>
        </p:blipFill>
        <p:spPr>
          <a:xfrm>
            <a:off x="694375" y="733359"/>
            <a:ext cx="1004826" cy="1004826"/>
          </a:xfrm>
          <a:prstGeom prst="rect">
            <a:avLst/>
          </a:prstGeom>
          <a:noFill/>
          <a:ln>
            <a:noFill/>
          </a:ln>
        </p:spPr>
      </p:pic>
      <p:sp>
        <p:nvSpPr>
          <p:cNvPr id="208" name="Google Shape;208;p41"/>
          <p:cNvSpPr txBox="1"/>
          <p:nvPr/>
        </p:nvSpPr>
        <p:spPr>
          <a:xfrm>
            <a:off x="359789" y="497070"/>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2" name="Shape 212"/>
        <p:cNvGrpSpPr/>
        <p:nvPr/>
      </p:nvGrpSpPr>
      <p:grpSpPr>
        <a:xfrm>
          <a:off x="0" y="0"/>
          <a:ext cx="0" cy="0"/>
          <a:chOff x="0" y="0"/>
          <a:chExt cx="0" cy="0"/>
        </a:xfrm>
      </p:grpSpPr>
      <p:sp>
        <p:nvSpPr>
          <p:cNvPr id="213" name="Google Shape;213;p42"/>
          <p:cNvSpPr txBox="1"/>
          <p:nvPr/>
        </p:nvSpPr>
        <p:spPr>
          <a:xfrm>
            <a:off x="0" y="0"/>
            <a:ext cx="7772400" cy="8517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Slavery and Sectional Crisis</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300">
                <a:solidFill>
                  <a:schemeClr val="dk1"/>
                </a:solidFill>
                <a:latin typeface="Plus Jakarta Sans Medium"/>
                <a:ea typeface="Plus Jakarta Sans Medium"/>
                <a:cs typeface="Plus Jakarta Sans Medium"/>
                <a:sym typeface="Plus Jakarta Sans Medium"/>
              </a:rPr>
              <a:t>U.S. Capitol Artifact Explorer Webquest (Exemplar)</a:t>
            </a:r>
            <a:endParaRPr sz="1700">
              <a:solidFill>
                <a:schemeClr val="dk1"/>
              </a:solidFill>
              <a:latin typeface="Halant"/>
              <a:ea typeface="Halant"/>
              <a:cs typeface="Halant"/>
              <a:sym typeface="Halant"/>
            </a:endParaRPr>
          </a:p>
        </p:txBody>
      </p:sp>
      <p:pic>
        <p:nvPicPr>
          <p:cNvPr id="214" name="Google Shape;214;p4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15" name="Google Shape;215;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6" name="Google Shape;216;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17" name="Google Shape;217;p42"/>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18" name="Google Shape;218;p42"/>
          <p:cNvSpPr txBox="1"/>
          <p:nvPr/>
        </p:nvSpPr>
        <p:spPr>
          <a:xfrm>
            <a:off x="381550" y="960100"/>
            <a:ext cx="70602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Use the linked artifacts and summaries from the US Capitol Museum to answer questions over the Fugitive Slave Act, Bleeding Sumner, and the Dred Scott Supreme Court Decision.</a:t>
            </a:r>
            <a:endParaRPr sz="1200">
              <a:solidFill>
                <a:schemeClr val="dk1"/>
              </a:solidFill>
              <a:latin typeface="Halant"/>
              <a:ea typeface="Halant"/>
              <a:cs typeface="Halant"/>
              <a:sym typeface="Halant"/>
            </a:endParaRPr>
          </a:p>
        </p:txBody>
      </p:sp>
      <p:sp>
        <p:nvSpPr>
          <p:cNvPr id="219" name="Google Shape;219;p42"/>
          <p:cNvSpPr txBox="1"/>
          <p:nvPr/>
        </p:nvSpPr>
        <p:spPr>
          <a:xfrm>
            <a:off x="381550" y="1502500"/>
            <a:ext cx="7060200" cy="8277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Use the </a:t>
            </a:r>
            <a:r>
              <a:rPr b="1" lang="en" sz="1200" u="sng">
                <a:solidFill>
                  <a:schemeClr val="hlink"/>
                </a:solidFill>
                <a:latin typeface="Inter"/>
                <a:ea typeface="Inter"/>
                <a:cs typeface="Inter"/>
                <a:sym typeface="Inter"/>
                <a:hlinkClick r:id="rId5"/>
              </a:rPr>
              <a:t>“</a:t>
            </a:r>
            <a:r>
              <a:rPr b="1" lang="en" sz="1200" u="sng">
                <a:solidFill>
                  <a:schemeClr val="hlink"/>
                </a:solidFill>
                <a:highlight>
                  <a:srgbClr val="FFFFFF"/>
                </a:highlight>
                <a:latin typeface="Inter"/>
                <a:ea typeface="Inter"/>
                <a:cs typeface="Inter"/>
                <a:sym typeface="Inter"/>
                <a:hlinkClick r:id="rId6"/>
              </a:rPr>
              <a:t>Practical Illustration of the Fugitive Slave Law, 1851”</a:t>
            </a:r>
            <a:r>
              <a:rPr b="1" lang="en" sz="1200">
                <a:solidFill>
                  <a:schemeClr val="dk1"/>
                </a:solidFill>
                <a:highlight>
                  <a:srgbClr val="FFFFFF"/>
                </a:highlight>
                <a:latin typeface="Inter"/>
                <a:ea typeface="Inter"/>
                <a:cs typeface="Inter"/>
                <a:sym typeface="Inter"/>
              </a:rPr>
              <a:t>  political cartoon and the summary provided to answer questions about the Fugitive Slave Law below: </a:t>
            </a:r>
            <a:endParaRPr b="1"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None/>
            </a:pPr>
            <a:br>
              <a:rPr lang="en" sz="1200">
                <a:solidFill>
                  <a:schemeClr val="dk1"/>
                </a:solidFill>
                <a:highlight>
                  <a:srgbClr val="FFFFFF"/>
                </a:highlight>
                <a:latin typeface="Inter"/>
                <a:ea typeface="Inter"/>
                <a:cs typeface="Inter"/>
                <a:sym typeface="Inter"/>
              </a:rPr>
            </a:br>
            <a:r>
              <a:rPr lang="en" sz="1200">
                <a:solidFill>
                  <a:schemeClr val="dk1"/>
                </a:solidFill>
                <a:latin typeface="Inter"/>
                <a:ea typeface="Inter"/>
                <a:cs typeface="Inter"/>
                <a:sym typeface="Inter"/>
              </a:rPr>
              <a:t>1. What problem did the United States face after the Mexican War about slavery?</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U.S. had to decide whether to allow or ban slavery in the new western territories. Allowing slavery would help the South gain more power in the Senate, while banning it would help the North. This disagreement caused tension between the North and South.</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 How did the Compromise of 1850 try to solve disagreements between the North and South?</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Compromise of 1850 tried to balance both sides by admitting California as a free state (good for the North), creating territorial governments in Utah and New Mexico without saying if slavery was allowed (left it up to voters), settling the Texas-New Mexico border, banning slave trading (but not slavery) in Washington, D.C. (good for the North), passing a stronger Fugitive Slave Law to help the South return escaped slaves.</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3. What is happening in the image/political cartoon?</a:t>
            </a:r>
            <a:br>
              <a:rPr lang="en" sz="1200">
                <a:solidFill>
                  <a:schemeClr val="dk1"/>
                </a:solidFill>
                <a:latin typeface="Inter"/>
                <a:ea typeface="Inter"/>
                <a:cs typeface="Inter"/>
                <a:sym typeface="Inter"/>
              </a:rPr>
            </a:br>
            <a:r>
              <a:rPr b="1" lang="en" sz="1200">
                <a:solidFill>
                  <a:srgbClr val="E95C3D"/>
                </a:solidFill>
                <a:highlight>
                  <a:schemeClr val="lt1"/>
                </a:highlight>
                <a:latin typeface="Inter"/>
                <a:ea typeface="Inter"/>
                <a:cs typeface="Inter"/>
                <a:sym typeface="Inter"/>
              </a:rPr>
              <a:t>Abolitionist William Lloyd Garrison is defending an African American woman against a slave catcher and Senator Daniel Webster of Massachusetts, who championed the Fugitive Slave Law.</a:t>
            </a:r>
            <a:endParaRPr b="1" sz="1200">
              <a:solidFill>
                <a:srgbClr val="E95C3D"/>
              </a:solidFill>
              <a:highlight>
                <a:srgbClr val="FFFFFF"/>
              </a:highlight>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4. How does this image show people’s feelings about the Fugitive Slave Law?</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image shows that many people were angry about the Fugitive Slave Law. It makes the law look cruel and unfair because it forces the government to help return escaped slaves, even from free states. The cartoonist wants us to feel sorry for the enslaved woman and upset at the law.</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Use the </a:t>
            </a:r>
            <a:r>
              <a:rPr b="1" lang="en" sz="1200" u="sng">
                <a:solidFill>
                  <a:schemeClr val="hlink"/>
                </a:solidFill>
                <a:latin typeface="Inter"/>
                <a:ea typeface="Inter"/>
                <a:cs typeface="Inter"/>
                <a:sym typeface="Inter"/>
                <a:hlinkClick r:id="rId7"/>
              </a:rPr>
              <a:t>“Arguments of Chivalry, 1856”</a:t>
            </a:r>
            <a:r>
              <a:rPr b="1" lang="en" sz="1200">
                <a:solidFill>
                  <a:schemeClr val="dk1"/>
                </a:solidFill>
                <a:latin typeface="Inter"/>
                <a:ea typeface="Inter"/>
                <a:cs typeface="Inter"/>
                <a:sym typeface="Inter"/>
              </a:rPr>
              <a:t> </a:t>
            </a:r>
            <a:r>
              <a:rPr b="1" lang="en" sz="1200">
                <a:solidFill>
                  <a:schemeClr val="dk1"/>
                </a:solidFill>
                <a:highlight>
                  <a:srgbClr val="FFFFFF"/>
                </a:highlight>
                <a:latin typeface="Inter"/>
                <a:ea typeface="Inter"/>
                <a:cs typeface="Inter"/>
                <a:sym typeface="Inter"/>
              </a:rPr>
              <a:t>political cartoon and the summary provided to answer questions about tensions in Congress below:</a:t>
            </a:r>
            <a:endParaRPr b="1"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5. What do you notice in the image? What is happening?</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I notice two young men fighting in the center while others watch. It looks like a duel or a fight over honor, possibly between two young Southern men. The title "Arguments and Chivalry" suggests they’re defending their pride or someone’s reputation.</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6. What might this suggest about Southern values before the Civil War?</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It shows how Southern culture often valued personal honor and viewed fighting—sometimes violently—as a way to defend reputation. This is similar to how Preston Brooks attacked Sumner to defend a relative’s name.</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7. How does this image </a:t>
            </a:r>
            <a:r>
              <a:rPr lang="en" sz="1200">
                <a:solidFill>
                  <a:schemeClr val="dk1"/>
                </a:solidFill>
                <a:latin typeface="Inter"/>
                <a:ea typeface="Inter"/>
                <a:cs typeface="Inter"/>
                <a:sym typeface="Inter"/>
              </a:rPr>
              <a:t>reflect</a:t>
            </a:r>
            <a:r>
              <a:rPr lang="en" sz="1200">
                <a:solidFill>
                  <a:schemeClr val="dk1"/>
                </a:solidFill>
                <a:latin typeface="Inter"/>
                <a:ea typeface="Inter"/>
                <a:cs typeface="Inter"/>
                <a:sym typeface="Inter"/>
              </a:rPr>
              <a:t> tensions leading up to the Civil War?</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It suggests that arguments were turning into violence, and that emotions over slavery and identity were boiling over. This reflects how politics were breaking down and violence was becoming more accepted, even in Congress.</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3" name="Shape 223"/>
        <p:cNvGrpSpPr/>
        <p:nvPr/>
      </p:nvGrpSpPr>
      <p:grpSpPr>
        <a:xfrm>
          <a:off x="0" y="0"/>
          <a:ext cx="0" cy="0"/>
          <a:chOff x="0" y="0"/>
          <a:chExt cx="0" cy="0"/>
        </a:xfrm>
      </p:grpSpPr>
      <p:sp>
        <p:nvSpPr>
          <p:cNvPr id="224" name="Google Shape;224;p43"/>
          <p:cNvSpPr txBox="1"/>
          <p:nvPr/>
        </p:nvSpPr>
        <p:spPr>
          <a:xfrm>
            <a:off x="0" y="0"/>
            <a:ext cx="7772400" cy="8517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Slavery and Sectional Crisis</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300">
                <a:solidFill>
                  <a:schemeClr val="dk1"/>
                </a:solidFill>
                <a:latin typeface="Plus Jakarta Sans Medium"/>
                <a:ea typeface="Plus Jakarta Sans Medium"/>
                <a:cs typeface="Plus Jakarta Sans Medium"/>
                <a:sym typeface="Plus Jakarta Sans Medium"/>
              </a:rPr>
              <a:t>U.S. Capitol Artifact Explorer Webquest (Exemplar)</a:t>
            </a:r>
            <a:endParaRPr sz="1900">
              <a:solidFill>
                <a:schemeClr val="dk1"/>
              </a:solidFill>
              <a:latin typeface="Halant"/>
              <a:ea typeface="Halant"/>
              <a:cs typeface="Halant"/>
              <a:sym typeface="Halant"/>
            </a:endParaRPr>
          </a:p>
        </p:txBody>
      </p:sp>
      <p:pic>
        <p:nvPicPr>
          <p:cNvPr id="225" name="Google Shape;225;p4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26" name="Google Shape;226;p4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27" name="Google Shape;227;p4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28" name="Google Shape;228;p4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29" name="Google Shape;229;p43"/>
          <p:cNvSpPr txBox="1"/>
          <p:nvPr/>
        </p:nvSpPr>
        <p:spPr>
          <a:xfrm>
            <a:off x="594300" y="1523300"/>
            <a:ext cx="6583800" cy="7092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Use the </a:t>
            </a:r>
            <a:r>
              <a:rPr b="1" lang="en" sz="1200" u="sng">
                <a:solidFill>
                  <a:schemeClr val="hlink"/>
                </a:solidFill>
                <a:highlight>
                  <a:srgbClr val="FFFFFF"/>
                </a:highlight>
                <a:latin typeface="Inter"/>
                <a:ea typeface="Inter"/>
                <a:cs typeface="Inter"/>
                <a:sym typeface="Inter"/>
                <a:hlinkClick r:id="rId5"/>
              </a:rPr>
              <a:t>“Report of the Decision of the Supreme Court . . . in the Case of Dred Scott Versus John F. A. Sanford, 1857”</a:t>
            </a:r>
            <a:r>
              <a:rPr b="1" lang="en" sz="1200">
                <a:solidFill>
                  <a:schemeClr val="dk1"/>
                </a:solidFill>
                <a:highlight>
                  <a:srgbClr val="FFFFFF"/>
                </a:highlight>
                <a:latin typeface="Inter"/>
                <a:ea typeface="Inter"/>
                <a:cs typeface="Inter"/>
                <a:sym typeface="Inter"/>
              </a:rPr>
              <a:t> to answer the following questions:</a:t>
            </a:r>
            <a:endParaRPr b="1"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8. What did the Supreme Court decide in the Dred Scott case?</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Court said that enslaved people and their descendants were not U.S. citizens and couldn’t sue in federal court. It also said slaveholders had the right to take enslaved people into western territories.</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9. How do you think various Americans responded to the Dred Scott decision?</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Many people in the South were happy because the decision protected slavery and their rights as slaveholders. But many in the North were angry and upset because it said Black people had no rights and allowed slavery to spread. Abolitionists were especially outraged, and the decision made the country even more divided.</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10. How was the Dred Scott decision later changed during Reconstruction?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Congress passed laws and amendments to protect African Americans' rights. The Fourteenth Amendment made African Americans citizens and overturned the Dred Scott decision.</a:t>
            </a:r>
            <a:endParaRPr b="1" sz="1200">
              <a:solidFill>
                <a:schemeClr val="dk1"/>
              </a:solidFill>
              <a:latin typeface="Inter"/>
              <a:ea typeface="Inter"/>
              <a:cs typeface="Inter"/>
              <a:sym typeface="Inter"/>
            </a:endParaRPr>
          </a:p>
          <a:p>
            <a:pPr indent="0" lvl="0" marL="0" rtl="0" algn="l">
              <a:lnSpc>
                <a:spcPct val="100000"/>
              </a:lnSpc>
              <a:spcBef>
                <a:spcPts val="140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1400"/>
              </a:spcBef>
              <a:spcAft>
                <a:spcPts val="0"/>
              </a:spcAft>
              <a:buNone/>
            </a:pPr>
            <a:br>
              <a:rPr b="1"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lnSpc>
                <a:spcPct val="100000"/>
              </a:lnSpc>
              <a:spcBef>
                <a:spcPts val="140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400"/>
              </a:spcBef>
              <a:spcAft>
                <a:spcPts val="0"/>
              </a:spcAft>
              <a:buNone/>
            </a:pPr>
            <a:r>
              <a:t/>
            </a:r>
            <a:endParaRPr sz="1200">
              <a:solidFill>
                <a:schemeClr val="dk1"/>
              </a:solidFill>
              <a:latin typeface="Inter"/>
              <a:ea typeface="Inter"/>
              <a:cs typeface="Inter"/>
              <a:sym typeface="Inter"/>
            </a:endParaRPr>
          </a:p>
        </p:txBody>
      </p:sp>
      <p:sp>
        <p:nvSpPr>
          <p:cNvPr id="230" name="Google Shape;230;p43"/>
          <p:cNvSpPr txBox="1"/>
          <p:nvPr/>
        </p:nvSpPr>
        <p:spPr>
          <a:xfrm>
            <a:off x="381550" y="912475"/>
            <a:ext cx="70575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Use the linked artifacts and summaries from the US Capitol Museum to answer questions over the Fugitive Slave Act, Bleeding Sumner, and the Dred Scott Supreme Court Decision.</a:t>
            </a:r>
            <a:endParaRPr sz="1200">
              <a:solidFill>
                <a:schemeClr val="dk1"/>
              </a:solidFill>
              <a:latin typeface="Halant"/>
              <a:ea typeface="Halant"/>
              <a:cs typeface="Halant"/>
              <a:sym typeface="Halant"/>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4" name="Shape 234"/>
        <p:cNvGrpSpPr/>
        <p:nvPr/>
      </p:nvGrpSpPr>
      <p:grpSpPr>
        <a:xfrm>
          <a:off x="0" y="0"/>
          <a:ext cx="0" cy="0"/>
          <a:chOff x="0" y="0"/>
          <a:chExt cx="0" cy="0"/>
        </a:xfrm>
      </p:grpSpPr>
      <p:sp>
        <p:nvSpPr>
          <p:cNvPr id="235" name="Google Shape;235;p44"/>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Causation (Exemplar)</a:t>
            </a:r>
            <a:endParaRPr sz="2500">
              <a:solidFill>
                <a:schemeClr val="dk1"/>
              </a:solidFill>
              <a:latin typeface="Plus Jakarta Sans"/>
              <a:ea typeface="Plus Jakarta Sans"/>
              <a:cs typeface="Plus Jakarta Sans"/>
              <a:sym typeface="Plus Jakarta Sans"/>
            </a:endParaRPr>
          </a:p>
        </p:txBody>
      </p:sp>
      <p:sp>
        <p:nvSpPr>
          <p:cNvPr id="236" name="Google Shape;236;p4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37" name="Google Shape;237;p4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38" name="Google Shape;238;p4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39" name="Google Shape;239;p44"/>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40" name="Google Shape;240;p44"/>
          <p:cNvSpPr txBox="1"/>
          <p:nvPr/>
        </p:nvSpPr>
        <p:spPr>
          <a:xfrm>
            <a:off x="453700" y="3226526"/>
            <a:ext cx="1816800" cy="58560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lang="en" sz="1800">
                <a:latin typeface="Inter"/>
                <a:ea typeface="Inter"/>
                <a:cs typeface="Inter"/>
                <a:sym typeface="Inter"/>
              </a:rPr>
              <a:t>Rationale:</a:t>
            </a:r>
            <a:endParaRPr sz="18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belief in Manifest Destiny encouraged the U.S. to expand westward, leading to the Mexican-American War and the Mexican Cession. This new land forced the nation to confront whether slavery would expand, causing major political conflict and intensifying sectional division. While slavery had long been an issue, it wasn’t until the U.S. gained the Mexican Cession that they were no longer able to successfully compromise.</a:t>
            </a:r>
            <a:endParaRPr b="1" sz="1900">
              <a:solidFill>
                <a:srgbClr val="E95C3D"/>
              </a:solidFill>
              <a:latin typeface="Inter"/>
              <a:ea typeface="Inter"/>
              <a:cs typeface="Inter"/>
              <a:sym typeface="Inter"/>
            </a:endParaRPr>
          </a:p>
        </p:txBody>
      </p:sp>
      <p:sp>
        <p:nvSpPr>
          <p:cNvPr id="241" name="Google Shape;241;p44"/>
          <p:cNvSpPr txBox="1"/>
          <p:nvPr/>
        </p:nvSpPr>
        <p:spPr>
          <a:xfrm>
            <a:off x="5580575" y="4180175"/>
            <a:ext cx="1746300" cy="2352300"/>
          </a:xfrm>
          <a:prstGeom prst="rect">
            <a:avLst/>
          </a:prstGeom>
          <a:noFill/>
          <a:ln cap="flat" cmpd="sng" w="19050">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u="sng">
                <a:latin typeface="Inter"/>
                <a:ea typeface="Inter"/>
                <a:cs typeface="Inter"/>
                <a:sym typeface="Inter"/>
              </a:rPr>
              <a:t>Historical Event </a:t>
            </a:r>
            <a:endParaRPr b="1" sz="1500" u="sng">
              <a:latin typeface="Inter"/>
              <a:ea typeface="Inter"/>
              <a:cs typeface="Inter"/>
              <a:sym typeface="Inter"/>
            </a:endParaRPr>
          </a:p>
          <a:p>
            <a:pPr indent="0" lvl="0" marL="0" rtl="0" algn="ctr">
              <a:spcBef>
                <a:spcPts val="0"/>
              </a:spcBef>
              <a:spcAft>
                <a:spcPts val="0"/>
              </a:spcAft>
              <a:buNone/>
            </a:pPr>
            <a:r>
              <a:t/>
            </a:r>
            <a:endParaRPr b="1" sz="1500" u="sng">
              <a:latin typeface="Inter"/>
              <a:ea typeface="Inter"/>
              <a:cs typeface="Inter"/>
              <a:sym typeface="Inter"/>
            </a:endParaRPr>
          </a:p>
          <a:p>
            <a:pPr indent="0" lvl="0" marL="0" rtl="0" algn="ctr">
              <a:spcBef>
                <a:spcPts val="0"/>
              </a:spcBef>
              <a:spcAft>
                <a:spcPts val="0"/>
              </a:spcAft>
              <a:buNone/>
            </a:pPr>
            <a:r>
              <a:t/>
            </a:r>
            <a:endParaRPr b="1" sz="1500" u="sng">
              <a:latin typeface="Inter"/>
              <a:ea typeface="Inter"/>
              <a:cs typeface="Inter"/>
              <a:sym typeface="Inter"/>
            </a:endParaRPr>
          </a:p>
          <a:p>
            <a:pPr indent="0" lvl="0" marL="0" rtl="0" algn="ctr">
              <a:spcBef>
                <a:spcPts val="0"/>
              </a:spcBef>
              <a:spcAft>
                <a:spcPts val="0"/>
              </a:spcAft>
              <a:buNone/>
            </a:pPr>
            <a:r>
              <a:rPr b="1" lang="en" sz="2000">
                <a:latin typeface="Inter"/>
                <a:ea typeface="Inter"/>
                <a:cs typeface="Inter"/>
                <a:sym typeface="Inter"/>
              </a:rPr>
              <a:t>Sectional Division</a:t>
            </a:r>
            <a:endParaRPr b="1" sz="20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l">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p:txBody>
      </p:sp>
      <p:sp>
        <p:nvSpPr>
          <p:cNvPr id="242" name="Google Shape;242;p44"/>
          <p:cNvSpPr txBox="1"/>
          <p:nvPr/>
        </p:nvSpPr>
        <p:spPr>
          <a:xfrm>
            <a:off x="2926098" y="5646300"/>
            <a:ext cx="1746300" cy="34362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p>
          <a:p>
            <a:pPr indent="0" lvl="0" marL="0" rtl="0" algn="l">
              <a:spcBef>
                <a:spcPts val="0"/>
              </a:spcBef>
              <a:spcAft>
                <a:spcPts val="0"/>
              </a:spcAft>
              <a:buNone/>
            </a:pPr>
            <a:r>
              <a:t/>
            </a:r>
            <a:endParaRPr sz="2500"/>
          </a:p>
          <a:p>
            <a:pPr indent="0" lvl="0" marL="0" rtl="0" algn="l">
              <a:spcBef>
                <a:spcPts val="0"/>
              </a:spcBef>
              <a:spcAft>
                <a:spcPts val="0"/>
              </a:spcAft>
              <a:buClr>
                <a:schemeClr val="dk1"/>
              </a:buClr>
              <a:buSzPts val="1100"/>
              <a:buFont typeface="Arial"/>
              <a:buNone/>
            </a:pPr>
            <a:r>
              <a:rPr lang="en" sz="1800">
                <a:solidFill>
                  <a:schemeClr val="dk1"/>
                </a:solidFill>
                <a:latin typeface="Inter"/>
                <a:ea typeface="Inter"/>
                <a:cs typeface="Inter"/>
                <a:sym typeface="Inter"/>
              </a:rPr>
              <a:t>Rationale:</a:t>
            </a:r>
            <a:endParaRPr sz="1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The abolitionist movement grew stronger in the North. Influential figures like Harriet Beecher Stowe  John Brown helped turn slavery into a moral crisis that divided the nation even further.</a:t>
            </a:r>
            <a:endParaRPr b="1" sz="1900">
              <a:solidFill>
                <a:srgbClr val="E95C3D"/>
              </a:solidFill>
              <a:latin typeface="Inter"/>
              <a:ea typeface="Inter"/>
              <a:cs typeface="Inter"/>
              <a:sym typeface="Inter"/>
            </a:endParaRPr>
          </a:p>
        </p:txBody>
      </p:sp>
      <p:sp>
        <p:nvSpPr>
          <p:cNvPr id="243" name="Google Shape;243;p44"/>
          <p:cNvSpPr txBox="1"/>
          <p:nvPr/>
        </p:nvSpPr>
        <p:spPr>
          <a:xfrm>
            <a:off x="2839900" y="1179500"/>
            <a:ext cx="1938600" cy="6360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Plus Jakarta Sans"/>
                <a:ea typeface="Plus Jakarta Sans"/>
                <a:cs typeface="Plus Jakarta Sans"/>
                <a:sym typeface="Plus Jakarta Sans"/>
              </a:rPr>
              <a:t>Secondary Causes</a:t>
            </a:r>
            <a:endParaRPr b="1" sz="1500">
              <a:latin typeface="Plus Jakarta Sans"/>
              <a:ea typeface="Plus Jakarta Sans"/>
              <a:cs typeface="Plus Jakarta Sans"/>
              <a:sym typeface="Plus Jakarta Sans"/>
            </a:endParaRPr>
          </a:p>
        </p:txBody>
      </p:sp>
      <p:cxnSp>
        <p:nvCxnSpPr>
          <p:cNvPr id="244" name="Google Shape;244;p44"/>
          <p:cNvCxnSpPr/>
          <p:nvPr/>
        </p:nvCxnSpPr>
        <p:spPr>
          <a:xfrm flipH="1" rot="10800000">
            <a:off x="2411191" y="5353243"/>
            <a:ext cx="2796000" cy="17100"/>
          </a:xfrm>
          <a:prstGeom prst="straightConnector1">
            <a:avLst/>
          </a:prstGeom>
          <a:noFill/>
          <a:ln cap="flat" cmpd="sng" w="19050">
            <a:solidFill>
              <a:srgbClr val="000000"/>
            </a:solidFill>
            <a:prstDash val="solid"/>
            <a:round/>
            <a:headEnd len="med" w="med" type="none"/>
            <a:tailEnd len="med" w="med" type="triangle"/>
          </a:ln>
        </p:spPr>
      </p:cxnSp>
      <p:cxnSp>
        <p:nvCxnSpPr>
          <p:cNvPr id="245" name="Google Shape;245;p44"/>
          <p:cNvCxnSpPr>
            <a:stCxn id="246" idx="3"/>
          </p:cNvCxnSpPr>
          <p:nvPr/>
        </p:nvCxnSpPr>
        <p:spPr>
          <a:xfrm>
            <a:off x="4672398" y="3500812"/>
            <a:ext cx="828900" cy="929400"/>
          </a:xfrm>
          <a:prstGeom prst="straightConnector1">
            <a:avLst/>
          </a:prstGeom>
          <a:noFill/>
          <a:ln cap="flat" cmpd="sng" w="9525">
            <a:solidFill>
              <a:srgbClr val="595959"/>
            </a:solidFill>
            <a:prstDash val="solid"/>
            <a:round/>
            <a:headEnd len="med" w="med" type="none"/>
            <a:tailEnd len="med" w="med" type="triangle"/>
          </a:ln>
        </p:spPr>
      </p:cxnSp>
      <p:cxnSp>
        <p:nvCxnSpPr>
          <p:cNvPr id="247" name="Google Shape;247;p44"/>
          <p:cNvCxnSpPr>
            <a:stCxn id="242" idx="3"/>
          </p:cNvCxnSpPr>
          <p:nvPr/>
        </p:nvCxnSpPr>
        <p:spPr>
          <a:xfrm flipH="1" rot="10800000">
            <a:off x="4672398" y="6438600"/>
            <a:ext cx="795900" cy="925800"/>
          </a:xfrm>
          <a:prstGeom prst="straightConnector1">
            <a:avLst/>
          </a:prstGeom>
          <a:noFill/>
          <a:ln cap="flat" cmpd="sng" w="9525">
            <a:solidFill>
              <a:srgbClr val="595959"/>
            </a:solidFill>
            <a:prstDash val="solid"/>
            <a:round/>
            <a:headEnd len="med" w="med" type="none"/>
            <a:tailEnd len="med" w="med" type="triangle"/>
          </a:ln>
        </p:spPr>
      </p:cxnSp>
      <p:sp>
        <p:nvSpPr>
          <p:cNvPr id="248" name="Google Shape;248;p44"/>
          <p:cNvSpPr txBox="1"/>
          <p:nvPr/>
        </p:nvSpPr>
        <p:spPr>
          <a:xfrm>
            <a:off x="4983205" y="1358014"/>
            <a:ext cx="2335500" cy="1666200"/>
          </a:xfrm>
          <a:prstGeom prst="rect">
            <a:avLst/>
          </a:prstGeom>
          <a:noFill/>
          <a:ln>
            <a:noFill/>
          </a:ln>
        </p:spPr>
        <p:txBody>
          <a:bodyPr anchorCtr="0" anchor="ctr" bIns="119600" lIns="119600" spcFirstLastPara="1" rIns="119600" wrap="square" tIns="119600">
            <a:noAutofit/>
          </a:bodyPr>
          <a:lstStyle/>
          <a:p>
            <a:pPr indent="0" lvl="0" marL="0" rtl="0" algn="l">
              <a:spcBef>
                <a:spcPts val="0"/>
              </a:spcBef>
              <a:spcAft>
                <a:spcPts val="0"/>
              </a:spcAft>
              <a:buNone/>
            </a:pPr>
            <a:r>
              <a:rPr b="1" i="1" lang="en" sz="1200">
                <a:latin typeface="Plus Jakarta Sans"/>
                <a:ea typeface="Plus Jakarta Sans"/>
                <a:cs typeface="Plus Jakarta Sans"/>
                <a:sym typeface="Plus Jakarta Sans"/>
              </a:rPr>
              <a:t>Directions</a:t>
            </a:r>
            <a:r>
              <a:rPr b="1" lang="en" sz="1200">
                <a:latin typeface="Plus Jakarta Sans"/>
                <a:ea typeface="Plus Jakarta Sans"/>
                <a:cs typeface="Plus Jakarta Sans"/>
                <a:sym typeface="Plus Jakarta Sans"/>
              </a:rPr>
              <a:t>:</a:t>
            </a:r>
            <a:r>
              <a:rPr i="1" lang="en" sz="1200">
                <a:latin typeface="Plus Jakarta Sans"/>
                <a:ea typeface="Plus Jakarta Sans"/>
                <a:cs typeface="Plus Jakarta Sans"/>
                <a:sym typeface="Plus Jakarta Sans"/>
              </a:rPr>
              <a:t> Label each cause. If possible, rank the secondary causes in order of importance (most important on top). Provide a rationale statement to describe why you ranked the causes in this order.</a:t>
            </a:r>
            <a:endParaRPr i="1" sz="1200">
              <a:latin typeface="Plus Jakarta Sans"/>
              <a:ea typeface="Plus Jakarta Sans"/>
              <a:cs typeface="Plus Jakarta Sans"/>
              <a:sym typeface="Plus Jakarta Sans"/>
            </a:endParaRPr>
          </a:p>
        </p:txBody>
      </p:sp>
      <p:sp>
        <p:nvSpPr>
          <p:cNvPr id="246" name="Google Shape;246;p44"/>
          <p:cNvSpPr txBox="1"/>
          <p:nvPr/>
        </p:nvSpPr>
        <p:spPr>
          <a:xfrm>
            <a:off x="2926098" y="1924162"/>
            <a:ext cx="1746300" cy="31533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p>
          <a:p>
            <a:pPr indent="0" lvl="0" marL="0" rtl="0" algn="l">
              <a:spcBef>
                <a:spcPts val="0"/>
              </a:spcBef>
              <a:spcAft>
                <a:spcPts val="0"/>
              </a:spcAft>
              <a:buNone/>
            </a:pPr>
            <a:r>
              <a:t/>
            </a:r>
            <a:endParaRPr sz="2500"/>
          </a:p>
          <a:p>
            <a:pPr indent="0" lvl="0" marL="0" rtl="0" algn="l">
              <a:spcBef>
                <a:spcPts val="0"/>
              </a:spcBef>
              <a:spcAft>
                <a:spcPts val="0"/>
              </a:spcAft>
              <a:buClr>
                <a:schemeClr val="dk1"/>
              </a:buClr>
              <a:buSzPts val="1100"/>
              <a:buFont typeface="Arial"/>
              <a:buNone/>
            </a:pPr>
            <a:r>
              <a:rPr lang="en" sz="1800">
                <a:solidFill>
                  <a:schemeClr val="dk1"/>
                </a:solidFill>
                <a:latin typeface="Inter"/>
                <a:ea typeface="Inter"/>
                <a:cs typeface="Inter"/>
                <a:sym typeface="Inter"/>
              </a:rPr>
              <a:t>Rationale:</a:t>
            </a:r>
            <a:endParaRPr sz="1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Laws like the Missouri Compromise and Compromise of 1850 tried to solve the issue of slavery but ultimately made things worse. The Kansas-Nebraska Act even led to violent conflict.</a:t>
            </a:r>
            <a:endParaRPr b="1" sz="1200">
              <a:solidFill>
                <a:srgbClr val="E95C3D"/>
              </a:solidFill>
              <a:latin typeface="Inter"/>
              <a:ea typeface="Inter"/>
              <a:cs typeface="Inter"/>
              <a:sym typeface="Inter"/>
            </a:endParaRPr>
          </a:p>
        </p:txBody>
      </p:sp>
      <p:pic>
        <p:nvPicPr>
          <p:cNvPr id="249" name="Google Shape;249;p44"/>
          <p:cNvPicPr preferRelativeResize="0"/>
          <p:nvPr/>
        </p:nvPicPr>
        <p:blipFill>
          <a:blip r:embed="rId5">
            <a:alphaModFix/>
          </a:blip>
          <a:stretch>
            <a:fillRect/>
          </a:stretch>
        </p:blipFill>
        <p:spPr>
          <a:xfrm>
            <a:off x="687362" y="1117874"/>
            <a:ext cx="1349488" cy="1349488"/>
          </a:xfrm>
          <a:prstGeom prst="rect">
            <a:avLst/>
          </a:prstGeom>
          <a:noFill/>
          <a:ln>
            <a:noFill/>
          </a:ln>
        </p:spPr>
      </p:pic>
      <p:sp>
        <p:nvSpPr>
          <p:cNvPr id="250" name="Google Shape;250;p44"/>
          <p:cNvSpPr txBox="1"/>
          <p:nvPr/>
        </p:nvSpPr>
        <p:spPr>
          <a:xfrm>
            <a:off x="392800" y="2665425"/>
            <a:ext cx="1938600" cy="4380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500">
                <a:latin typeface="Plus Jakarta Sans"/>
                <a:ea typeface="Plus Jakarta Sans"/>
                <a:cs typeface="Plus Jakarta Sans"/>
                <a:sym typeface="Plus Jakarta Sans"/>
              </a:rPr>
              <a:t>Primary Cause</a:t>
            </a:r>
            <a:endParaRPr b="1" sz="1500">
              <a:latin typeface="Plus Jakarta Sans"/>
              <a:ea typeface="Plus Jakarta Sans"/>
              <a:cs typeface="Plus Jakarta Sans"/>
              <a:sym typeface="Plus Jakarta Sans"/>
            </a:endParaRPr>
          </a:p>
        </p:txBody>
      </p:sp>
      <p:sp>
        <p:nvSpPr>
          <p:cNvPr id="251" name="Google Shape;251;p44"/>
          <p:cNvSpPr txBox="1"/>
          <p:nvPr/>
        </p:nvSpPr>
        <p:spPr>
          <a:xfrm>
            <a:off x="564825" y="3363000"/>
            <a:ext cx="1614600" cy="9294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b="1" lang="en" sz="1500">
                <a:solidFill>
                  <a:srgbClr val="E95C3D"/>
                </a:solidFill>
                <a:latin typeface="Inter"/>
                <a:ea typeface="Inter"/>
                <a:cs typeface="Inter"/>
                <a:sym typeface="Inter"/>
              </a:rPr>
              <a:t>Manifest Destiny &amp; War with Mexico</a:t>
            </a:r>
            <a:endParaRPr b="1" sz="1500">
              <a:solidFill>
                <a:srgbClr val="E95C3D"/>
              </a:solidFill>
              <a:latin typeface="Inter"/>
              <a:ea typeface="Inter"/>
              <a:cs typeface="Inter"/>
              <a:sym typeface="Inter"/>
            </a:endParaRPr>
          </a:p>
        </p:txBody>
      </p:sp>
      <p:sp>
        <p:nvSpPr>
          <p:cNvPr id="252" name="Google Shape;252;p44"/>
          <p:cNvSpPr txBox="1"/>
          <p:nvPr/>
        </p:nvSpPr>
        <p:spPr>
          <a:xfrm>
            <a:off x="3001900" y="1999000"/>
            <a:ext cx="1614600" cy="6663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solidFill>
                  <a:srgbClr val="E95C3D"/>
                </a:solidFill>
                <a:latin typeface="Inter"/>
                <a:ea typeface="Inter"/>
                <a:cs typeface="Inter"/>
                <a:sym typeface="Inter"/>
              </a:rPr>
              <a:t>Failed Political Compromises</a:t>
            </a:r>
            <a:endParaRPr b="1" sz="1500">
              <a:solidFill>
                <a:srgbClr val="E95C3D"/>
              </a:solidFill>
              <a:latin typeface="Inter"/>
              <a:ea typeface="Inter"/>
              <a:cs typeface="Inter"/>
              <a:sym typeface="Inter"/>
            </a:endParaRPr>
          </a:p>
        </p:txBody>
      </p:sp>
      <p:sp>
        <p:nvSpPr>
          <p:cNvPr id="253" name="Google Shape;253;p44"/>
          <p:cNvSpPr txBox="1"/>
          <p:nvPr/>
        </p:nvSpPr>
        <p:spPr>
          <a:xfrm>
            <a:off x="3001900" y="5735546"/>
            <a:ext cx="1614600" cy="6663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solidFill>
                  <a:srgbClr val="E95C3D"/>
                </a:solidFill>
                <a:latin typeface="Inter"/>
                <a:ea typeface="Inter"/>
                <a:cs typeface="Inter"/>
                <a:sym typeface="Inter"/>
              </a:rPr>
              <a:t>Rise of Abolitionism</a:t>
            </a:r>
            <a:endParaRPr b="1" sz="1500">
              <a:solidFill>
                <a:srgbClr val="E95C3D"/>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